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69" r:id="rId25"/>
    <p:sldId id="25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 descr="http://edukovrov.ru/sites/default/files/1448459366general_pages_25_November_2015_i18355_engelsskie_liceisty_poluchili_nagradu_v_federacii_mira_i_soglasiya_0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6928" y="0"/>
            <a:ext cx="2181124" cy="2355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sharpenSoften amount="-50000"/>
                    </a14:imgEffect>
                    <a14:imgEffect>
                      <a14:colorTemperature colorTemp="11200"/>
                    </a14:imgEffect>
                    <a14:imgEffect>
                      <a14:brightnessContrast bright="60000" contrast="37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www.playcast.ru/uploads/2015/12/01/16122190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9084" y="-263506"/>
            <a:ext cx="9324528" cy="718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hicagohacksbig.com/images/exclusive-school-bag-clip-art-draw-best-kid-with-13.jpg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998273"/>
            <a:ext cx="2339752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dukovrov.ru/sites/default/files/1448459366general_pages_25_November_2015_i18355_engelsskie_liceisty_poluchili_nagradu_v_federacii_mira_i_soglasiya_0.jpg" TargetMode="External"/><Relationship Id="rId2" Type="http://schemas.openxmlformats.org/officeDocument/2006/relationships/hyperlink" Target="http://www.playcast.ru/uploads/2015/12/01/16122190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ujanka.kz/wp-content/uploads/2017/10/hg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5957902" cy="1743086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Нумерованные и маркированные списки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29418" y="6000768"/>
            <a:ext cx="2414582" cy="638164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/>
              <a:t>Амирова</a:t>
            </a:r>
            <a:r>
              <a:rPr lang="ru-RU" sz="2400" dirty="0" smtClean="0"/>
              <a:t> Ж.Б.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336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00100" y="285728"/>
            <a:ext cx="6858048" cy="135732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		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Для создания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маркированного списка нужно: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выделить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фрагмент текста и щёлкнуть по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кнопке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выбрать понравившийся маркер или «Определить новый маркер», если нас не устраивает ни один из предложенных вариантов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  <a:p>
            <a:pPr marL="514350" lvl="0" indent="-514350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643050"/>
            <a:ext cx="714380" cy="56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285860"/>
            <a:ext cx="5421594" cy="4591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00100" y="285728"/>
            <a:ext cx="6858048" cy="135732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		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Для создания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маркированного списка нужно: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3. При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определении нового маркера нажатием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на кнопку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Символ или Рисунок можно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вызвать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расширенный перечень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маркеров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	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714620"/>
            <a:ext cx="3143272" cy="387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00100" y="285728"/>
            <a:ext cx="6858048" cy="135732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		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Для создания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нумерованного списка нужно: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выделить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фрагмент текста и щёлкнуть по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кнопке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Выбрать формат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номера или определить новый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формат</a:t>
            </a:r>
            <a:endParaRPr lang="ru-RU" sz="2800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ru-RU" sz="28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pPr marL="514350" lvl="0" indent="-514350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698612"/>
            <a:ext cx="714380" cy="55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714356"/>
            <a:ext cx="5643602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ФИЗКУЛЬМИНУТКА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928794" y="1142984"/>
            <a:ext cx="55563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Выполнить движение руками нумерованные действия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Выполнить движение головой маркированные действия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  <p:pic>
        <p:nvPicPr>
          <p:cNvPr id="25602" name="Объект 1"/>
          <p:cNvPicPr>
            <a:picLocks noChangeArrowheads="1"/>
          </p:cNvPicPr>
          <p:nvPr/>
        </p:nvPicPr>
        <p:blipFill>
          <a:blip r:embed="rId2"/>
          <a:srcRect l="-18469" t="-9416" r="-30289" b="-7265"/>
          <a:stretch>
            <a:fillRect/>
          </a:stretch>
        </p:blipFill>
        <p:spPr bwMode="auto">
          <a:xfrm>
            <a:off x="2000232" y="2000240"/>
            <a:ext cx="228601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Объект 2"/>
          <p:cNvPicPr>
            <a:picLocks noChangeArrowheads="1"/>
          </p:cNvPicPr>
          <p:nvPr/>
        </p:nvPicPr>
        <p:blipFill>
          <a:blip r:embed="rId3"/>
          <a:srcRect l="-35201" t="-9312" r="-107256" b="-11540"/>
          <a:stretch>
            <a:fillRect/>
          </a:stretch>
        </p:blipFill>
        <p:spPr bwMode="auto">
          <a:xfrm>
            <a:off x="4929190" y="2071678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ПРАКТИЧЕСКАЯ   РАБОТА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928795" y="1142984"/>
            <a:ext cx="59293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Стр. 117, набрать и создать маркированный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нумерованный список по образцу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000240"/>
            <a:ext cx="4301119" cy="412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785918" y="1285860"/>
            <a:ext cx="508504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Выберите лишнее.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Работа со списками может применяться: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А.  При составлении плана работы.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В.   При наборе текста рассказа.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С.   При создании оглавления документа.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Д.  При создании школьного расписания.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928794" y="1285860"/>
            <a:ext cx="592935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2. Каким является данный список?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Monotype Corsiva" pitchFamily="66" charset="0"/>
              </a:rPr>
              <a:t>Хлеб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Monotype Corsiva" pitchFamily="66" charset="0"/>
              </a:rPr>
              <a:t>Молоко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Monotype Corsiva" pitchFamily="66" charset="0"/>
              </a:rPr>
              <a:t>Конфеты </a:t>
            </a:r>
            <a:endParaRPr lang="ru-RU" sz="2400" dirty="0" smtClean="0">
              <a:latin typeface="Monotype Corsiva" pitchFamily="66" charset="0"/>
            </a:endParaRPr>
          </a:p>
          <a:p>
            <a:pPr lvl="0"/>
            <a:endParaRPr lang="ru-RU" sz="2400" dirty="0" smtClean="0">
              <a:latin typeface="Monotype Corsiva" pitchFamily="66" charset="0"/>
            </a:endParaRPr>
          </a:p>
          <a:p>
            <a:r>
              <a:rPr lang="ru-RU" sz="2400" dirty="0" smtClean="0">
                <a:latin typeface="Monotype Corsiva" pitchFamily="66" charset="0"/>
              </a:rPr>
              <a:t>А.  Маркированным.</a:t>
            </a:r>
          </a:p>
          <a:p>
            <a:r>
              <a:rPr lang="ru-RU" sz="2400" dirty="0" smtClean="0">
                <a:latin typeface="Monotype Corsiva" pitchFamily="66" charset="0"/>
              </a:rPr>
              <a:t>В.   Нумерованным. </a:t>
            </a:r>
          </a:p>
          <a:p>
            <a:r>
              <a:rPr lang="ru-RU" sz="2400" dirty="0" smtClean="0">
                <a:latin typeface="Monotype Corsiva" pitchFamily="66" charset="0"/>
              </a:rPr>
              <a:t>С.   Уровневым. </a:t>
            </a:r>
          </a:p>
          <a:p>
            <a:r>
              <a:rPr lang="ru-RU" sz="2400" dirty="0" smtClean="0">
                <a:latin typeface="Monotype Corsiva" pitchFamily="66" charset="0"/>
              </a:rPr>
              <a:t>Д.  Смешанным.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000232" y="1357298"/>
            <a:ext cx="592935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3. Определите вид списка. </a:t>
            </a:r>
          </a:p>
          <a:p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Естественно-научные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дисциплины: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а) Алгебра;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б) География.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 Маркированный. 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В.   Смешанный. 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С.   Уровневый. 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Д.  Нумерованный.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643042" y="1500174"/>
            <a:ext cx="592935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4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Какая вкладка ленты позволяет работать со списками?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 Главная =&gt; Шрифт.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В.  Главная =&gt; Абзац.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С.   Вставка =&gt; Список.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Д.  Разметка страницы =&gt; Список.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571604" y="1571612"/>
            <a:ext cx="592935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5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Для преобразования текста в список необходимо, прежде всего: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 Установить нумерацию.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В.   Выбрать тип шрифта.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С.   Выделить текст.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Д.  Выбрать тип списка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Monotype Corsiva" pitchFamily="66" charset="0"/>
              </a:rPr>
              <a:t>Цель урока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0232" y="1600201"/>
            <a:ext cx="6000792" cy="14001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Сформировать </a:t>
            </a:r>
            <a:r>
              <a:rPr lang="ru-RU" sz="2800" dirty="0" smtClean="0">
                <a:latin typeface="Monotype Corsiva" pitchFamily="66" charset="0"/>
              </a:rPr>
              <a:t>у учащихся понятие списков. Познакомить с видами списков. Сформировать навыки создания и форматирования списков</a:t>
            </a:r>
            <a:r>
              <a:rPr lang="ru-RU" sz="2800" dirty="0" smtClean="0">
                <a:latin typeface="Monotype Corsiva" pitchFamily="66" charset="0"/>
              </a:rPr>
              <a:t>.</a:t>
            </a:r>
          </a:p>
          <a:p>
            <a:pPr>
              <a:buNone/>
            </a:pPr>
            <a:r>
              <a:rPr lang="kk-KZ" sz="2800" dirty="0" smtClean="0">
                <a:latin typeface="Monotype Corsiva" pitchFamily="66" charset="0"/>
              </a:rPr>
              <a:t>	</a:t>
            </a:r>
            <a:r>
              <a:rPr lang="kk-KZ" dirty="0" smtClean="0">
                <a:latin typeface="Monotype Corsiva" pitchFamily="66" charset="0"/>
              </a:rPr>
              <a:t>Должны  узнать и уметь: </a:t>
            </a:r>
            <a:endParaRPr lang="kk-KZ" sz="2800" dirty="0" smtClean="0">
              <a:latin typeface="Monotype Corsiva" pitchFamily="66" charset="0"/>
            </a:endParaRPr>
          </a:p>
          <a:p>
            <a:pPr lvl="1"/>
            <a:r>
              <a:rPr lang="kk-KZ" dirty="0" smtClean="0">
                <a:latin typeface="Monotype Corsiva" pitchFamily="66" charset="0"/>
              </a:rPr>
              <a:t>понятие “список”</a:t>
            </a:r>
          </a:p>
          <a:p>
            <a:pPr lvl="1"/>
            <a:r>
              <a:rPr lang="kk-KZ" dirty="0" smtClean="0">
                <a:latin typeface="Monotype Corsiva" pitchFamily="66" charset="0"/>
              </a:rPr>
              <a:t>Виды списков</a:t>
            </a:r>
          </a:p>
          <a:p>
            <a:pPr lvl="1"/>
            <a:r>
              <a:rPr lang="kk-KZ" dirty="0" smtClean="0">
                <a:latin typeface="Monotype Corsiva" pitchFamily="66" charset="0"/>
              </a:rPr>
              <a:t>Форматировать списки</a:t>
            </a:r>
            <a:endParaRPr lang="ru-RU" dirty="0" smtClean="0">
              <a:latin typeface="Monotype Corsiva" pitchFamily="66" charset="0"/>
            </a:endParaRPr>
          </a:p>
          <a:p>
            <a:endParaRPr lang="ru-RU" sz="28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4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285984" y="1571612"/>
            <a:ext cx="57150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6.   Для преобразования текста в список можно использовать кнопки: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428868"/>
            <a:ext cx="928694" cy="511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071810"/>
            <a:ext cx="1481825" cy="41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3786190"/>
            <a:ext cx="1000132" cy="36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4500570"/>
            <a:ext cx="714380" cy="39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285984" y="1571612"/>
            <a:ext cx="571504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7. Кнопка для создания маркированного  списка – это: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428868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071810"/>
            <a:ext cx="642942" cy="50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3786190"/>
            <a:ext cx="576999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4500570"/>
            <a:ext cx="428628" cy="46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428604"/>
            <a:ext cx="5543560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spc="100" dirty="0" smtClean="0">
                <a:solidFill>
                  <a:srgbClr val="FF0000"/>
                </a:solidFill>
                <a:latin typeface="Monotype Corsiva" pitchFamily="66" charset="0"/>
              </a:rPr>
              <a:t>Проверка  знаний</a:t>
            </a:r>
            <a:endParaRPr lang="ru-RU" spc="1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57422" y="1500174"/>
            <a:ext cx="571504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8. Кнопка для создания нумерованного  списка – это: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А.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357430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071810"/>
            <a:ext cx="642942" cy="50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786190"/>
            <a:ext cx="576999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4500570"/>
            <a:ext cx="428628" cy="46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357422" y="500042"/>
            <a:ext cx="5543560" cy="64294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b="1" spc="100" dirty="0" smtClean="0">
                <a:solidFill>
                  <a:srgbClr val="FF0000"/>
                </a:solidFill>
                <a:latin typeface="Monotype Corsiva" pitchFamily="66" charset="0"/>
              </a:rPr>
              <a:t>Рефлексия</a:t>
            </a:r>
          </a:p>
          <a:p>
            <a:pPr algn="ctr">
              <a:buNone/>
            </a:pPr>
            <a:r>
              <a:rPr lang="kk-KZ" b="1" spc="1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Закрасьте одну часть круга</a:t>
            </a:r>
            <a:endParaRPr lang="ru-RU" spc="1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928802"/>
            <a:ext cx="3143272" cy="294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5072074"/>
            <a:ext cx="34480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dirty="0" smtClean="0">
                <a:solidFill>
                  <a:srgbClr val="FF0000"/>
                </a:solidFill>
                <a:latin typeface="Monotype Corsiva" pitchFamily="66" charset="0"/>
              </a:rPr>
              <a:t>МОЛОДЦЫ!</a:t>
            </a:r>
            <a:endParaRPr lang="ru-RU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600201"/>
            <a:ext cx="5715040" cy="42576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8000" dirty="0" smtClean="0">
                <a:solidFill>
                  <a:srgbClr val="002060"/>
                </a:solidFill>
                <a:latin typeface="Monotype Corsiva" pitchFamily="66" charset="0"/>
              </a:rPr>
              <a:t>Спасибо </a:t>
            </a:r>
          </a:p>
          <a:p>
            <a:pPr algn="ctr">
              <a:buNone/>
            </a:pPr>
            <a:r>
              <a:rPr lang="kk-KZ" sz="8000" dirty="0" smtClean="0">
                <a:solidFill>
                  <a:srgbClr val="002060"/>
                </a:solidFill>
                <a:latin typeface="Monotype Corsiva" pitchFamily="66" charset="0"/>
              </a:rPr>
              <a:t>за </a:t>
            </a:r>
          </a:p>
          <a:p>
            <a:pPr algn="ctr">
              <a:buNone/>
            </a:pPr>
            <a:r>
              <a:rPr lang="kk-KZ" sz="8000" dirty="0" smtClean="0">
                <a:solidFill>
                  <a:srgbClr val="002060"/>
                </a:solidFill>
                <a:latin typeface="Monotype Corsiva" pitchFamily="66" charset="0"/>
              </a:rPr>
              <a:t>внимание!</a:t>
            </a:r>
            <a:endParaRPr lang="ru-RU" sz="8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60066"/>
                </a:solidFill>
                <a:latin typeface="Monotype Corsiva" pitchFamily="66" charset="0"/>
                <a:cs typeface="Arial" charset="0"/>
              </a:rPr>
              <a:t>Интернет-источники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www.playcast.ru/uploads/2015/12/01/16122190.png</a:t>
            </a:r>
            <a:endParaRPr lang="ru-RU" sz="2400" dirty="0" smtClean="0"/>
          </a:p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edukovrov.ru/sites/default/files/1448459366general_pages_25_November_2015_i18355_engelsskie_liceisty_poluchili_nagradu_v_federacii_mira_i_soglasiya_0.jpg</a:t>
            </a:r>
            <a:endParaRPr lang="ru-RU" sz="2400" dirty="0" smtClean="0"/>
          </a:p>
          <a:p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yujanka.kz/wp-content/uploads/2017/10/hg.jpg</a:t>
            </a:r>
            <a:endParaRPr lang="ru-RU" sz="24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31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010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Оглянитесь все вокруг!</a:t>
            </a:r>
            <a:b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Вот компьютер – верный друг.</a:t>
            </a:r>
            <a:b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Он всегда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нам всем поможет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:</a:t>
            </a:r>
            <a:b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Сложит, вычтет и умножит!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7860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3000372"/>
            <a:ext cx="6715172" cy="2428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Тема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урока:</a:t>
            </a:r>
          </a:p>
          <a:p>
            <a:pPr lvl="0" algn="r">
              <a:spcBef>
                <a:spcPct val="0"/>
              </a:spcBef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Нумерованные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и 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  <a:p>
            <a:pPr lvl="0" algn="r">
              <a:spcBef>
                <a:spcPct val="0"/>
              </a:spcBef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маркированные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списки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572140"/>
            <a:ext cx="93968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5572140"/>
            <a:ext cx="93968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129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071670" y="642918"/>
            <a:ext cx="6758006" cy="78581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Повторение пройденного материала 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500174"/>
            <a:ext cx="67151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1.Что </a:t>
            </a:r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называют текстовым редактором?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2.Как </a:t>
            </a:r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открыть текстовый редактор?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3.Как </a:t>
            </a:r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в текстовом редакторе выполняется форматирование текста, абзаца?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4.Какие </a:t>
            </a:r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операции можно выполнять с фрагментами текста?</a:t>
            </a:r>
            <a:endParaRPr lang="ru-RU" sz="2800" dirty="0" smtClean="0"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071670" y="0"/>
            <a:ext cx="6758006" cy="78581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Повторение пройденного материала 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428604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Состав окна</a:t>
            </a:r>
            <a:endParaRPr lang="ru-RU" sz="2800" dirty="0" smtClean="0"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Рисунок 5" descr="окно ворд 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248" y="928671"/>
            <a:ext cx="6944470" cy="52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071670" y="0"/>
            <a:ext cx="6758006" cy="78581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Повторение пройденного материала 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428604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Состав окна</a:t>
            </a:r>
            <a:endParaRPr lang="ru-RU" sz="2800" dirty="0" smtClean="0"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7" name="Рисунок 6" descr="окно ворд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928670"/>
            <a:ext cx="6944472" cy="528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285728"/>
            <a:ext cx="5543560" cy="78581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Повторение пройденного материала </a:t>
            </a: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(установите </a:t>
            </a:r>
            <a:r>
              <a:rPr lang="ru-RU" b="1" dirty="0" err="1" smtClean="0">
                <a:solidFill>
                  <a:srgbClr val="002060"/>
                </a:solidFill>
                <a:latin typeface="Monotype Corsiva" pitchFamily="66" charset="0"/>
              </a:rPr>
              <a:t>соответсвие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)</a:t>
            </a: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86" cy="123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4925" cy="342900"/>
          </a:xfrm>
          <a:prstGeom prst="rect">
            <a:avLst/>
          </a:prstGeom>
          <a:noFill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19125" cy="314325"/>
          </a:xfrm>
          <a:prstGeom prst="rect">
            <a:avLst/>
          </a:prstGeom>
          <a:noFill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85775" cy="304800"/>
          </a:xfrm>
          <a:prstGeom prst="rect">
            <a:avLst/>
          </a:prstGeom>
          <a:noFill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38200" cy="285750"/>
          </a:xfrm>
          <a:prstGeom prst="rect">
            <a:avLst/>
          </a:prstGeom>
          <a:noFill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323850" cy="266700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466725" cy="257175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428625" cy="266700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371475" cy="257175"/>
          </a:xfrm>
          <a:prstGeom prst="rect">
            <a:avLst/>
          </a:prstGeom>
          <a:noFill/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4925" cy="342900"/>
          </a:xfrm>
          <a:prstGeom prst="rect">
            <a:avLst/>
          </a:prstGeom>
          <a:noFill/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19125" cy="314325"/>
          </a:xfrm>
          <a:prstGeom prst="rect">
            <a:avLst/>
          </a:prstGeom>
          <a:noFill/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85775" cy="304800"/>
          </a:xfrm>
          <a:prstGeom prst="rect">
            <a:avLst/>
          </a:prstGeom>
          <a:noFill/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38200" cy="285750"/>
          </a:xfrm>
          <a:prstGeom prst="rect">
            <a:avLst/>
          </a:prstGeom>
          <a:noFill/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323850" cy="266700"/>
          </a:xfrm>
          <a:prstGeom prst="rect">
            <a:avLst/>
          </a:prstGeom>
          <a:noFill/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466725" cy="257175"/>
          </a:xfrm>
          <a:prstGeom prst="rect">
            <a:avLst/>
          </a:prstGeom>
          <a:noFill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428625" cy="266700"/>
          </a:xfrm>
          <a:prstGeom prst="rect">
            <a:avLst/>
          </a:prstGeom>
          <a:noFill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371475" cy="257175"/>
          </a:xfrm>
          <a:prstGeom prst="rect">
            <a:avLst/>
          </a:prstGeom>
          <a:noFill/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00298" y="1428736"/>
            <a:ext cx="5643602" cy="47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86116" y="285728"/>
            <a:ext cx="5543560" cy="78581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Повторение пройденного материала </a:t>
            </a: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(установите </a:t>
            </a:r>
            <a:r>
              <a:rPr lang="ru-RU" b="1" dirty="0" err="1" smtClean="0">
                <a:solidFill>
                  <a:srgbClr val="002060"/>
                </a:solidFill>
                <a:latin typeface="Monotype Corsiva" pitchFamily="66" charset="0"/>
              </a:rPr>
              <a:t>соответсвие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)</a:t>
            </a: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86" cy="123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4925" cy="342900"/>
          </a:xfrm>
          <a:prstGeom prst="rect">
            <a:avLst/>
          </a:prstGeom>
          <a:noFill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19125" cy="314325"/>
          </a:xfrm>
          <a:prstGeom prst="rect">
            <a:avLst/>
          </a:prstGeom>
          <a:noFill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85775" cy="304800"/>
          </a:xfrm>
          <a:prstGeom prst="rect">
            <a:avLst/>
          </a:prstGeom>
          <a:noFill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38200" cy="285750"/>
          </a:xfrm>
          <a:prstGeom prst="rect">
            <a:avLst/>
          </a:prstGeom>
          <a:noFill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323850" cy="266700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466725" cy="257175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428625" cy="266700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371475" cy="257175"/>
          </a:xfrm>
          <a:prstGeom prst="rect">
            <a:avLst/>
          </a:prstGeom>
          <a:noFill/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4925" cy="342900"/>
          </a:xfrm>
          <a:prstGeom prst="rect">
            <a:avLst/>
          </a:prstGeom>
          <a:noFill/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19125" cy="314325"/>
          </a:xfrm>
          <a:prstGeom prst="rect">
            <a:avLst/>
          </a:prstGeom>
          <a:noFill/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85775" cy="304800"/>
          </a:xfrm>
          <a:prstGeom prst="rect">
            <a:avLst/>
          </a:prstGeom>
          <a:noFill/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38200" cy="285750"/>
          </a:xfrm>
          <a:prstGeom prst="rect">
            <a:avLst/>
          </a:prstGeom>
          <a:noFill/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323850" cy="266700"/>
          </a:xfrm>
          <a:prstGeom prst="rect">
            <a:avLst/>
          </a:prstGeom>
          <a:noFill/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466725" cy="257175"/>
          </a:xfrm>
          <a:prstGeom prst="rect">
            <a:avLst/>
          </a:prstGeom>
          <a:noFill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428625" cy="266700"/>
          </a:xfrm>
          <a:prstGeom prst="rect">
            <a:avLst/>
          </a:prstGeom>
          <a:noFill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371475" cy="257175"/>
          </a:xfrm>
          <a:prstGeom prst="rect">
            <a:avLst/>
          </a:prstGeom>
          <a:noFill/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71736" y="1428736"/>
            <a:ext cx="542908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00100" y="642918"/>
            <a:ext cx="7829576" cy="135732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		Список  </a:t>
            </a:r>
            <a:r>
              <a:rPr lang="ru-RU" sz="1200" b="1" dirty="0" smtClean="0">
                <a:solidFill>
                  <a:srgbClr val="FF0000"/>
                </a:solidFill>
                <a:latin typeface="Monotype Corsiva" pitchFamily="66" charset="0"/>
              </a:rPr>
              <a:t>- </a:t>
            </a:r>
            <a:r>
              <a:rPr lang="ru-RU" sz="2400" dirty="0" smtClean="0">
                <a:latin typeface="Monotype Corsiva" pitchFamily="66" charset="0"/>
              </a:rPr>
              <a:t>последовательность элементов данных</a:t>
            </a:r>
            <a:r>
              <a:rPr lang="kk-KZ" sz="2400" dirty="0" smtClean="0">
                <a:latin typeface="Monotype Corsiva" pitchFamily="66" charset="0"/>
              </a:rPr>
              <a:t>.  </a:t>
            </a:r>
            <a:r>
              <a:rPr lang="ru-RU" sz="2400" dirty="0" smtClean="0">
                <a:latin typeface="Monotype Corsiva" pitchFamily="66" charset="0"/>
              </a:rPr>
              <a:t>Списки </a:t>
            </a:r>
            <a:r>
              <a:rPr lang="ru-RU" sz="2400" dirty="0" smtClean="0">
                <a:latin typeface="Monotype Corsiva" pitchFamily="66" charset="0"/>
              </a:rPr>
              <a:t>	являются </a:t>
            </a:r>
            <a:r>
              <a:rPr lang="ru-RU" sz="2400" dirty="0" smtClean="0">
                <a:latin typeface="Monotype Corsiva" pitchFamily="66" charset="0"/>
              </a:rPr>
              <a:t>удобным вариантом форматирования абзацев по единому образцу и применяются для размещения в документе различных </a:t>
            </a:r>
            <a:r>
              <a:rPr lang="ru-RU" sz="2400" dirty="0" smtClean="0">
                <a:latin typeface="Monotype Corsiva" pitchFamily="66" charset="0"/>
              </a:rPr>
              <a:t>перечней.</a:t>
            </a:r>
            <a:endParaRPr lang="ru-RU" sz="1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00306"/>
            <a:ext cx="621510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738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375</Words>
  <Application>Microsoft Office PowerPoint</Application>
  <PresentationFormat>Экран (4:3)</PresentationFormat>
  <Paragraphs>123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Нумерованные и маркированные списки</vt:lpstr>
      <vt:lpstr>Цель урока</vt:lpstr>
      <vt:lpstr>Оглянитесь все вокруг! Вот компьютер – верный друг. Он всегда нам всем поможет: Сложит, вычтет и умножит!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МОЛОДЦЫ!</vt:lpstr>
      <vt:lpstr>Интернет-источники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User</cp:lastModifiedBy>
  <cp:revision>16</cp:revision>
  <dcterms:created xsi:type="dcterms:W3CDTF">2018-01-27T05:50:51Z</dcterms:created>
  <dcterms:modified xsi:type="dcterms:W3CDTF">2018-02-02T10:27:46Z</dcterms:modified>
</cp:coreProperties>
</file>